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60" r:id="rId4"/>
    <p:sldId id="268" r:id="rId5"/>
    <p:sldId id="273" r:id="rId6"/>
    <p:sldId id="258" r:id="rId7"/>
    <p:sldId id="274" r:id="rId8"/>
    <p:sldId id="275" r:id="rId9"/>
    <p:sldId id="276" r:id="rId10"/>
    <p:sldId id="264" r:id="rId11"/>
    <p:sldId id="271" r:id="rId12"/>
    <p:sldId id="272" r:id="rId13"/>
    <p:sldId id="262" r:id="rId14"/>
    <p:sldId id="265" r:id="rId15"/>
    <p:sldId id="278" r:id="rId16"/>
    <p:sldId id="279" r:id="rId17"/>
    <p:sldId id="261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179" autoAdjust="0"/>
  </p:normalViewPr>
  <p:slideViewPr>
    <p:cSldViewPr snapToGrid="0">
      <p:cViewPr varScale="1">
        <p:scale>
          <a:sx n="95" d="100"/>
          <a:sy n="9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FD7DAD9C-EA3C-4562-B9D6-D69E803CEAC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FD7DAD9C-EA3C-4562-B9D6-D69E803CEAC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walther/qliksense-extension-tutorial/tree/master/tutorial/part-07" TargetMode="External"/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://qliksite.io/qlik-sense/using-bootstrap-css-qliksense-visualization-extensions/" TargetMode="External"/><Relationship Id="rId2" Type="http://schemas.openxmlformats.org/officeDocument/2006/relationships/hyperlink" Target="Qonnections16-QS-Bootstr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otswatch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www.w3schools.com/bootstrap/" TargetMode="External"/><Relationship Id="rId10" Type="http://schemas.openxmlformats.org/officeDocument/2006/relationships/hyperlink" Target="https://github.com/mcgovey" TargetMode="External"/><Relationship Id="rId4" Type="http://schemas.openxmlformats.org/officeDocument/2006/relationships/hyperlink" Target="https://www.cheatography.com/masonjo/cheat-sheets/bootstrap/" TargetMode="External"/><Relationship Id="rId9" Type="http://schemas.openxmlformats.org/officeDocument/2006/relationships/hyperlink" Target="Namespaced-Bootstrap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vw48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anch.qlik.com/#/user/56728f52d1e497241ae69e12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twitter.com/mcgovey" TargetMode="Externa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43" y="3980389"/>
            <a:ext cx="10911627" cy="627864"/>
          </a:xfrm>
        </p:spPr>
        <p:txBody>
          <a:bodyPr/>
          <a:lstStyle/>
          <a:p>
            <a:r>
              <a:rPr lang="en-US" dirty="0" smtClean="0"/>
              <a:t>Bootstrap and Qlik Sense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McGovern, Slalom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58532"/>
          </a:xfrm>
        </p:spPr>
        <p:txBody>
          <a:bodyPr/>
          <a:lstStyle/>
          <a:p>
            <a:r>
              <a:rPr lang="en-US" dirty="0" smtClean="0"/>
              <a:t>Qonnections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93859"/>
          </a:xfrm>
        </p:spPr>
        <p:txBody>
          <a:bodyPr/>
          <a:lstStyle/>
          <a:p>
            <a:r>
              <a:rPr lang="en-US" dirty="0"/>
              <a:t>Mashups</a:t>
            </a:r>
          </a:p>
          <a:p>
            <a:pPr lvl="1"/>
            <a:r>
              <a:rPr lang="en-US" dirty="0" smtClean="0"/>
              <a:t>Speed up time to build</a:t>
            </a:r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Included in most templates</a:t>
            </a:r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Add some style to your extensions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5" y="4806994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61" y="1423633"/>
            <a:ext cx="6025680" cy="20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0" y="1009592"/>
            <a:ext cx="10386633" cy="5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625"/>
          <a:stretch/>
        </p:blipFill>
        <p:spPr>
          <a:xfrm>
            <a:off x="439478" y="1232452"/>
            <a:ext cx="7924335" cy="50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480679"/>
          </a:xfrm>
        </p:spPr>
        <p:txBody>
          <a:bodyPr/>
          <a:lstStyle/>
          <a:p>
            <a:r>
              <a:rPr lang="en-US" dirty="0" smtClean="0"/>
              <a:t>Not best for heavy transaction sites</a:t>
            </a:r>
          </a:p>
          <a:p>
            <a:r>
              <a:rPr lang="en-US" dirty="0" smtClean="0"/>
              <a:t>Sites with a design framework in place</a:t>
            </a:r>
          </a:p>
          <a:p>
            <a:r>
              <a:rPr lang="en-US" dirty="0" smtClean="0"/>
              <a:t>Class collision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before using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96" y="3219284"/>
            <a:ext cx="5187745" cy="33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am/instances/400x/654553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77" y="781249"/>
            <a:ext cx="7105757" cy="53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017" y="1423631"/>
            <a:ext cx="11704983" cy="4949047"/>
          </a:xfrm>
        </p:spPr>
        <p:txBody>
          <a:bodyPr numCol="2"/>
          <a:lstStyle/>
          <a:p>
            <a:r>
              <a:rPr lang="en-US" dirty="0" smtClean="0"/>
              <a:t>Mashup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mashup</a:t>
            </a:r>
          </a:p>
          <a:p>
            <a:pPr lvl="1"/>
            <a:r>
              <a:rPr lang="en-US" dirty="0" smtClean="0"/>
              <a:t>Use mashup without CDNs</a:t>
            </a:r>
          </a:p>
          <a:p>
            <a:pPr lvl="1"/>
            <a:r>
              <a:rPr lang="en-US" dirty="0" err="1" smtClean="0"/>
              <a:t>Navbar</a:t>
            </a:r>
            <a:endParaRPr lang="en-US" dirty="0"/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Resize</a:t>
            </a:r>
          </a:p>
          <a:p>
            <a:pPr lvl="1"/>
            <a:r>
              <a:rPr lang="en-US" dirty="0" smtClean="0"/>
              <a:t>Typography</a:t>
            </a:r>
          </a:p>
          <a:p>
            <a:pPr lvl="1"/>
            <a:r>
              <a:rPr lang="en-US" dirty="0" smtClean="0"/>
              <a:t>Button</a:t>
            </a:r>
          </a:p>
          <a:p>
            <a:pPr lvl="1"/>
            <a:r>
              <a:rPr lang="en-US" dirty="0" smtClean="0"/>
              <a:t>Modal</a:t>
            </a:r>
            <a:endParaRPr lang="en-US" dirty="0"/>
          </a:p>
          <a:p>
            <a:r>
              <a:rPr lang="en-US" dirty="0" smtClean="0"/>
              <a:t>Extension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extension – break it</a:t>
            </a:r>
          </a:p>
          <a:p>
            <a:pPr lvl="1"/>
            <a:r>
              <a:rPr lang="en-US" dirty="0" smtClean="0"/>
              <a:t>Update CSS fixed</a:t>
            </a:r>
          </a:p>
          <a:p>
            <a:pPr lvl="1"/>
            <a:r>
              <a:rPr lang="en-US" dirty="0" smtClean="0"/>
              <a:t>Add BS button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41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dirty="0" smtClean="0"/>
              <a:t>Framework for building quick, clean webpages</a:t>
            </a:r>
          </a:p>
          <a:p>
            <a:r>
              <a:rPr lang="en-US" dirty="0" smtClean="0"/>
              <a:t>Used throughout the web</a:t>
            </a:r>
            <a:endParaRPr lang="en-US" dirty="0"/>
          </a:p>
          <a:p>
            <a:r>
              <a:rPr lang="en-US" dirty="0"/>
              <a:t>Well </a:t>
            </a:r>
            <a:r>
              <a:rPr lang="en-US" dirty="0" smtClean="0"/>
              <a:t>documented</a:t>
            </a:r>
          </a:p>
          <a:p>
            <a:r>
              <a:rPr lang="en-US" dirty="0" smtClean="0"/>
              <a:t>Can help build quick Qlik Sense mashups and extensions </a:t>
            </a:r>
          </a:p>
          <a:p>
            <a:r>
              <a:rPr lang="en-US" dirty="0" smtClean="0"/>
              <a:t>Included with most mashup templates</a:t>
            </a:r>
          </a:p>
          <a:p>
            <a:r>
              <a:rPr lang="en-US" dirty="0" smtClean="0"/>
              <a:t>Needs some work before it can be used in an extension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Bootstrap and Qlik 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15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1192521"/>
            <a:ext cx="11143488" cy="5265031"/>
          </a:xfrm>
        </p:spPr>
        <p:txBody>
          <a:bodyPr/>
          <a:lstStyle/>
          <a:p>
            <a:r>
              <a:rPr lang="en-US" dirty="0" smtClean="0"/>
              <a:t>Presentation GitHub: </a:t>
            </a:r>
            <a:r>
              <a:rPr lang="en-US" dirty="0" smtClean="0">
                <a:hlinkClick r:id="rId2" action="ppaction://hlinkfile"/>
              </a:rPr>
              <a:t>Qonnections16-QS-Bootstrap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Bootstrap References: </a:t>
            </a:r>
          </a:p>
          <a:p>
            <a:pPr lvl="1"/>
            <a:r>
              <a:rPr lang="en-US" dirty="0" smtClean="0">
                <a:hlinkClick r:id="rId3"/>
              </a:rPr>
              <a:t>Bootstrap Download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Cheat Sheet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Tutorials</a:t>
            </a:r>
            <a:endParaRPr lang="en-US" dirty="0" smtClean="0"/>
          </a:p>
          <a:p>
            <a:pPr lvl="1"/>
            <a:r>
              <a:rPr lang="en-US" dirty="0" smtClean="0">
                <a:hlinkClick r:id="rId6"/>
              </a:rPr>
              <a:t>Themes</a:t>
            </a:r>
            <a:endParaRPr lang="en-US" dirty="0" smtClean="0"/>
          </a:p>
          <a:p>
            <a:r>
              <a:rPr lang="en-US" dirty="0" smtClean="0"/>
              <a:t>Scoping Bootstrap</a:t>
            </a:r>
          </a:p>
          <a:p>
            <a:pPr lvl="1"/>
            <a:r>
              <a:rPr lang="en-US" dirty="0" smtClean="0">
                <a:hlinkClick r:id="rId7"/>
              </a:rPr>
              <a:t>Stefan Walter’s Blog Post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Stefan Walter’s Qlik Sense Tutorial</a:t>
            </a:r>
            <a:endParaRPr lang="en-US" dirty="0" smtClean="0"/>
          </a:p>
          <a:p>
            <a:pPr lvl="1"/>
            <a:r>
              <a:rPr lang="en-US" dirty="0" smtClean="0">
                <a:hlinkClick r:id="rId9" action="ppaction://hlinkfile"/>
              </a:rPr>
              <a:t>Namespaced-Bootstrap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869907" y="317907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mtClean="0">
                <a:hlinkClick r:id="rId10"/>
              </a:rPr>
              <a:t>mcgovey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429" y="280162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7593" y="3774947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449628"/>
          </a:xfrm>
        </p:spPr>
        <p:txBody>
          <a:bodyPr/>
          <a:lstStyle/>
          <a:p>
            <a:pPr algn="ctr"/>
            <a:r>
              <a:rPr lang="en-US" sz="9600" dirty="0" smtClean="0">
                <a:latin typeface="+mj-lt"/>
              </a:rPr>
              <a:t>Questions?</a:t>
            </a:r>
            <a:endParaRPr lang="en-US" sz="9600" dirty="0">
              <a:latin typeface="+mj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27593" y="4860170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2"/>
              </a:rPr>
              <a:t>https://git.io/vw481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2998" y="5114830"/>
            <a:ext cx="3639273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/>
              <a:t>Kevin McGovern</a:t>
            </a:r>
            <a:endParaRPr lang="en-US" sz="5400" dirty="0"/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077085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7379323" y="5092877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12998" y="5940857"/>
            <a:ext cx="3639273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03" y="5070923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7379323" y="5988219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kmcgovern1</a:t>
            </a:r>
            <a:endParaRPr lang="en-US" dirty="0"/>
          </a:p>
        </p:txBody>
      </p:sp>
      <p:pic>
        <p:nvPicPr>
          <p:cNvPr id="7" name="Picture 2" descr="https://pbs.twimg.com/profile_images/684785215345176577/lenKWz3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468" y="5913930"/>
            <a:ext cx="684108" cy="6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905182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76" y="376880"/>
            <a:ext cx="2579661" cy="3753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9034" y="1388627"/>
            <a:ext cx="870433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Four years using QlikView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Early adopter of Qlik Sense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Experience building mashups and extensions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Contributor to Qlik Branch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Consultant with Slalom for 1 ½ years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24"/>
          <a:stretch/>
        </p:blipFill>
        <p:spPr>
          <a:xfrm>
            <a:off x="510636" y="1009593"/>
            <a:ext cx="7335689" cy="37810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Bootstrap used?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05" y="2837151"/>
            <a:ext cx="7125195" cy="37370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0" y="280162"/>
            <a:ext cx="8024553" cy="4208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58" y="2125683"/>
            <a:ext cx="8164727" cy="42822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" y="486907"/>
            <a:ext cx="11699631" cy="56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sz="3200" dirty="0" smtClean="0"/>
              <a:t>Developed at Twitter in 2010</a:t>
            </a:r>
          </a:p>
          <a:p>
            <a:r>
              <a:rPr lang="en-US" sz="3200" dirty="0" smtClean="0"/>
              <a:t>Initially called Blueprint</a:t>
            </a:r>
          </a:p>
          <a:p>
            <a:r>
              <a:rPr lang="en-US" dirty="0"/>
              <a:t>S</a:t>
            </a:r>
            <a:r>
              <a:rPr lang="en-US" sz="3200" dirty="0" smtClean="0"/>
              <a:t>tyle guide for internal sites</a:t>
            </a:r>
          </a:p>
          <a:p>
            <a:r>
              <a:rPr lang="en-US" dirty="0" smtClean="0"/>
              <a:t>v2 responsive</a:t>
            </a:r>
          </a:p>
          <a:p>
            <a:r>
              <a:rPr lang="en-US" dirty="0" smtClean="0"/>
              <a:t>v3 mobile-first</a:t>
            </a:r>
          </a:p>
          <a:p>
            <a:r>
              <a:rPr lang="en-US" dirty="0" smtClean="0"/>
              <a:t>v4 coming out soon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What is Bootstrap?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09034" y="5872557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636141"/>
          </a:xfrm>
        </p:spPr>
        <p:txBody>
          <a:bodyPr/>
          <a:lstStyle/>
          <a:p>
            <a:r>
              <a:rPr lang="en-US" dirty="0" smtClean="0"/>
              <a:t>CSS (Cascading Style Sheet)</a:t>
            </a:r>
          </a:p>
          <a:p>
            <a:pPr lvl="1"/>
            <a:r>
              <a:rPr lang="en-US" sz="2600" dirty="0" smtClean="0"/>
              <a:t>For each HTML element, assign </a:t>
            </a:r>
          </a:p>
          <a:p>
            <a:pPr marL="230710" lvl="1" indent="0">
              <a:buNone/>
            </a:pPr>
            <a:r>
              <a:rPr lang="en-US" sz="2600" dirty="0" smtClean="0"/>
              <a:t>  specific class that is defined in Bootstrap</a:t>
            </a:r>
          </a:p>
          <a:p>
            <a:pPr marL="230710" lvl="1" indent="0">
              <a:buNone/>
            </a:pPr>
            <a:endParaRPr lang="en-US" dirty="0" smtClean="0"/>
          </a:p>
          <a:p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sz="2600" dirty="0" smtClean="0"/>
              <a:t>Prebuilt helper functions</a:t>
            </a:r>
          </a:p>
          <a:p>
            <a:pPr marL="230710" lvl="1" indent="0">
              <a:buNone/>
            </a:pPr>
            <a:endParaRPr lang="en-US" sz="2600" dirty="0" smtClean="0"/>
          </a:p>
          <a:p>
            <a:r>
              <a:rPr lang="en-US" dirty="0" smtClean="0"/>
              <a:t>Themes</a:t>
            </a:r>
            <a:endParaRPr lang="en-US" sz="2600" dirty="0" smtClean="0"/>
          </a:p>
          <a:p>
            <a:pPr lvl="1"/>
            <a:r>
              <a:rPr lang="en-US" sz="2600" dirty="0" smtClean="0"/>
              <a:t>Change standard Bootstrap styling</a:t>
            </a: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Bootstrap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425827"/>
          </a:xfrm>
        </p:spPr>
        <p:txBody>
          <a:bodyPr numCol="2"/>
          <a:lstStyle/>
          <a:p>
            <a:r>
              <a:rPr lang="en-US" dirty="0"/>
              <a:t>Grid</a:t>
            </a:r>
          </a:p>
          <a:p>
            <a:r>
              <a:rPr lang="en-US" dirty="0"/>
              <a:t>Navbar</a:t>
            </a:r>
          </a:p>
          <a:p>
            <a:r>
              <a:rPr lang="en-US" dirty="0"/>
              <a:t>Buttons </a:t>
            </a:r>
          </a:p>
          <a:p>
            <a:r>
              <a:rPr lang="en-US" dirty="0"/>
              <a:t>Typography </a:t>
            </a:r>
          </a:p>
          <a:p>
            <a:r>
              <a:rPr lang="en-US" dirty="0" smtClean="0"/>
              <a:t>Tables</a:t>
            </a:r>
            <a:endParaRPr lang="en-US" dirty="0"/>
          </a:p>
          <a:p>
            <a:r>
              <a:rPr lang="en-US" dirty="0"/>
              <a:t>Modal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49" y="4239736"/>
            <a:ext cx="7680339" cy="1558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114" y="2242581"/>
            <a:ext cx="7249993" cy="807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4159"/>
          <a:stretch/>
        </p:blipFill>
        <p:spPr>
          <a:xfrm>
            <a:off x="3983849" y="1374617"/>
            <a:ext cx="7058525" cy="628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849" y="3288592"/>
            <a:ext cx="6240346" cy="6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 numCol="2"/>
          <a:lstStyle/>
          <a:p>
            <a:r>
              <a:rPr lang="en-US" dirty="0" smtClean="0"/>
              <a:t>Carousel</a:t>
            </a:r>
            <a:endParaRPr lang="en-US" dirty="0"/>
          </a:p>
          <a:p>
            <a:r>
              <a:rPr lang="en-US" dirty="0" smtClean="0"/>
              <a:t>Scrollspy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Tooltip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Display based on screen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035" y="4103742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6" y="1349036"/>
            <a:ext cx="4164495" cy="2340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32" y="1349036"/>
            <a:ext cx="987810" cy="103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645" y="1365538"/>
            <a:ext cx="887285" cy="1021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031" y="2551287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26096</TotalTime>
  <Words>302</Words>
  <Application>Microsoft Office PowerPoint</Application>
  <PresentationFormat>Widescreen</PresentationFormat>
  <Paragraphs>99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Georgia</vt:lpstr>
      <vt:lpstr>Wingdings</vt:lpstr>
      <vt:lpstr>IMATemplate</vt:lpstr>
      <vt:lpstr>Bootstrap and Qlik Sense</vt:lpstr>
      <vt:lpstr>Kevin McGovern</vt:lpstr>
      <vt:lpstr>Where is Bootstrap used?</vt:lpstr>
      <vt:lpstr>PowerPoint Presentation</vt:lpstr>
      <vt:lpstr>PowerPoint Presentation</vt:lpstr>
      <vt:lpstr>What is Bootstrap?</vt:lpstr>
      <vt:lpstr>How does Bootstrap work?</vt:lpstr>
      <vt:lpstr>Common Bootstrap Elements</vt:lpstr>
      <vt:lpstr>Common Bootstrap Elements (continued)</vt:lpstr>
      <vt:lpstr>What does this have to do with Qlik Sense?</vt:lpstr>
      <vt:lpstr>Qlik Bootstrap Mashup Example</vt:lpstr>
      <vt:lpstr>Qlik Bootstrap Mashup Example</vt:lpstr>
      <vt:lpstr>Considerations before using Bootstrap</vt:lpstr>
      <vt:lpstr>PowerPoint Presentation</vt:lpstr>
      <vt:lpstr>Outline of demo</vt:lpstr>
      <vt:lpstr>Summarize Bootstrap and Qlik Sense</vt:lpstr>
      <vt:lpstr>Resources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85</cp:revision>
  <dcterms:created xsi:type="dcterms:W3CDTF">2016-03-21T12:27:04Z</dcterms:created>
  <dcterms:modified xsi:type="dcterms:W3CDTF">2016-04-26T20:49:04Z</dcterms:modified>
</cp:coreProperties>
</file>